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8" r:id="rId3"/>
    <p:sldId id="266" r:id="rId4"/>
    <p:sldId id="259" r:id="rId5"/>
    <p:sldId id="267" r:id="rId6"/>
    <p:sldId id="268" r:id="rId7"/>
    <p:sldId id="269" r:id="rId8"/>
    <p:sldId id="270" r:id="rId9"/>
    <p:sldId id="283" r:id="rId10"/>
    <p:sldId id="288" r:id="rId11"/>
    <p:sldId id="284" r:id="rId12"/>
    <p:sldId id="296" r:id="rId13"/>
    <p:sldId id="289" r:id="rId14"/>
    <p:sldId id="287" r:id="rId15"/>
    <p:sldId id="271" r:id="rId16"/>
    <p:sldId id="272" r:id="rId17"/>
    <p:sldId id="295" r:id="rId18"/>
    <p:sldId id="293" r:id="rId19"/>
    <p:sldId id="290" r:id="rId20"/>
    <p:sldId id="274" r:id="rId21"/>
    <p:sldId id="285" r:id="rId22"/>
    <p:sldId id="29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8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9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1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8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9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5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59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3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5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94243D2-C4E6-40D8-B259-E28056443E67}" type="datetimeFigureOut">
              <a:rPr lang="ru-RU" smtClean="0"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1C89A4-4E4C-488C-8349-69F98895A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758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52978" y="2474929"/>
            <a:ext cx="10679289" cy="261619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«Методика проведения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учебных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исследований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детском саду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опыт реализации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МБДОУ №43  »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1" y="3098074"/>
            <a:ext cx="4795419" cy="3596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726" y="3036155"/>
            <a:ext cx="4877979" cy="3658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593538" y="-120287"/>
            <a:ext cx="10018713" cy="11594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smtClean="0">
                <a:solidFill>
                  <a:schemeClr val="bg2">
                    <a:lumMod val="50000"/>
                  </a:schemeClr>
                </a:solidFill>
              </a:rPr>
              <a:t>Шаг 3. Сбор материала 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22712"/>
          <a:stretch/>
        </p:blipFill>
        <p:spPr>
          <a:xfrm>
            <a:off x="4062058" y="910344"/>
            <a:ext cx="4348016" cy="23784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35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284" y="2875630"/>
            <a:ext cx="5149517" cy="48245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u="sng" dirty="0" smtClean="0"/>
              <a:t>«</a:t>
            </a:r>
            <a:r>
              <a:rPr lang="ru-RU" sz="2800" b="1" u="sng" dirty="0"/>
              <a:t>Наблюдение и эксперимент» </a:t>
            </a:r>
            <a:r>
              <a:rPr lang="ru-RU" sz="2800" dirty="0"/>
              <a:t>Особенно ценны в любой исследовательской работе живые наблюдения и эксперименты. </a:t>
            </a:r>
            <a:endParaRPr lang="ru-RU" sz="2800" dirty="0" smtClean="0"/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82249" y="150647"/>
            <a:ext cx="10018713" cy="11594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Шаг 3. Сбор материала 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848960"/>
            <a:ext cx="5619941" cy="4214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530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2060"/>
                </a:solidFill>
              </a:rPr>
              <a:t>В этой работе нам помогает специально оснащенный центр экспериментирования, где дети могут найти материал для различных опытов.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6"/>
          <a:stretch/>
        </p:blipFill>
        <p:spPr>
          <a:xfrm>
            <a:off x="3029284" y="2550695"/>
            <a:ext cx="7105984" cy="41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22" y="160866"/>
            <a:ext cx="4704380" cy="3528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53"/>
          <a:stretch/>
        </p:blipFill>
        <p:spPr>
          <a:xfrm>
            <a:off x="4560710" y="3970298"/>
            <a:ext cx="5949245" cy="27640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11" y="176756"/>
            <a:ext cx="4717407" cy="3538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6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" y="402221"/>
            <a:ext cx="5429807" cy="4072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55" y="173620"/>
            <a:ext cx="5633008" cy="42247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27199" y="4925825"/>
            <a:ext cx="106104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Отметим, что у дошкольника способность концентрировать внимание, невысоки. Поэтому работу по сбору информации надо проводить быстро. Если какой-то из методов на начальных этапах работы «не идет», не страшно – можно не акцентировать на этом внимание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Важно поддерживать темп, чтобы работа шла на одном дыхании!!!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232" y="36688"/>
            <a:ext cx="11845372" cy="1752599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Шаг 4. Обобщение полученных 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данных. Доклад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t="27597" r="23333" b="10479"/>
          <a:stretch/>
        </p:blipFill>
        <p:spPr>
          <a:xfrm>
            <a:off x="7665156" y="2379785"/>
            <a:ext cx="4122524" cy="4219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2445" y="1789287"/>
            <a:ext cx="677333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Раскладываем детские «записи» и смотрим, что нового, интересного мы узнали, что мы можем рассказать, о чем скажем сначала, о чем потом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Надеваем на исследователей академические головные убор и мантии.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После </a:t>
            </a:r>
            <a:r>
              <a:rPr lang="ru-RU" sz="2400" dirty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выступления исследователей  </a:t>
            </a: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мы организуем </a:t>
            </a:r>
            <a:r>
              <a:rPr lang="ru-RU" sz="2400" dirty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обсуждение их доклада, </a:t>
            </a: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даем </a:t>
            </a:r>
            <a:r>
              <a:rPr lang="ru-RU" sz="2400" dirty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слушателям возможность задать вопросы. </a:t>
            </a:r>
            <a:r>
              <a:rPr lang="ru-RU" sz="2400" dirty="0" smtClean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В процессе обсуждения важна роль педагога. Доклады </a:t>
            </a:r>
            <a:r>
              <a:rPr lang="ru-RU" sz="2400" dirty="0">
                <a:solidFill>
                  <a:srgbClr val="000000"/>
                </a:solidFill>
                <a:latin typeface="&amp;quot"/>
                <a:ea typeface="Times New Roman" panose="02020603050405020304" pitchFamily="18" charset="0"/>
              </a:rPr>
              <a:t>и следует рассматривать как вариант взаимного обучения детей.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6637" y="264695"/>
            <a:ext cx="11726363" cy="1752599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Второй этап </a:t>
            </a:r>
            <a:br>
              <a:rPr lang="ru-RU" sz="4800" b="1" dirty="0" smtClean="0">
                <a:solidFill>
                  <a:srgbClr val="0070C0"/>
                </a:solidFill>
              </a:rPr>
            </a:br>
            <a:r>
              <a:rPr lang="ru-RU" sz="4800" b="1" dirty="0" smtClean="0">
                <a:solidFill>
                  <a:srgbClr val="0070C0"/>
                </a:solidFill>
              </a:rPr>
              <a:t>«Самостоятельные учебные исследования старших дошкольников»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688849" y="2384542"/>
            <a:ext cx="4674393" cy="405636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На этом этапе в исследовательский поиск вовлекается вся группа</a:t>
            </a:r>
            <a:endParaRPr lang="ru-RU" sz="32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9"/>
          <a:stretch/>
        </p:blipFill>
        <p:spPr>
          <a:xfrm rot="5400000">
            <a:off x="6792656" y="2328943"/>
            <a:ext cx="4280953" cy="4392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591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-240632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70C0"/>
                </a:solidFill>
              </a:rPr>
              <a:t>1. Выбор темы </a:t>
            </a:r>
            <a:r>
              <a:rPr lang="ru-RU" sz="5400" b="1" dirty="0" smtClean="0">
                <a:solidFill>
                  <a:srgbClr val="0070C0"/>
                </a:solidFill>
              </a:rPr>
              <a:t>исследования</a:t>
            </a:r>
            <a:endParaRPr lang="ru-RU" sz="5400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5" y="1371601"/>
            <a:ext cx="6602708" cy="4955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930189" y="1600201"/>
            <a:ext cx="5149516" cy="4932946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Нам понадобились карточки с изображением тем будущих исследований.</a:t>
            </a:r>
          </a:p>
          <a:p>
            <a:r>
              <a:rPr lang="ru-RU" sz="2800" dirty="0" smtClean="0"/>
              <a:t>Количество карточек должно быть не меньше количества детей в группе.</a:t>
            </a:r>
          </a:p>
          <a:p>
            <a:r>
              <a:rPr lang="ru-RU" sz="2800" dirty="0" smtClean="0"/>
              <a:t>Количество тем 3-5 (ограничивается нашими реальными возможностями 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915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280" y="-336884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2. Сбор материала</a:t>
            </a:r>
            <a:endParaRPr lang="ru-RU" sz="5400" b="1" dirty="0">
              <a:solidFill>
                <a:srgbClr val="0070C0"/>
              </a:solidFill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1472281" y="757990"/>
            <a:ext cx="5108992" cy="573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Каждая группа исследователей </a:t>
            </a:r>
            <a:r>
              <a:rPr lang="ru-RU" sz="2800" dirty="0"/>
              <a:t>получает специальную «папку исследователя» и листочки для сбора информации. План исследования с ним в данном случае проговаривать не обязательно. Этот план у нас изложен и зафиксирован на кармашках нашей папки.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6" r="10298"/>
          <a:stretch/>
        </p:blipFill>
        <p:spPr>
          <a:xfrm>
            <a:off x="6761746" y="1118938"/>
            <a:ext cx="5195491" cy="55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636295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3. Обобщение полученных данных. 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Доклад и обсуждение.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5395"/>
          <a:stretch/>
        </p:blipFill>
        <p:spPr>
          <a:xfrm>
            <a:off x="4088893" y="2829269"/>
            <a:ext cx="4213687" cy="3735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1" t="21687" r="33498" b="23443"/>
          <a:stretch/>
        </p:blipFill>
        <p:spPr>
          <a:xfrm rot="5400000">
            <a:off x="8053185" y="2670425"/>
            <a:ext cx="4431297" cy="33570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2" t="15980" r="37284" b="37271"/>
          <a:stretch/>
        </p:blipFill>
        <p:spPr>
          <a:xfrm rot="5400000">
            <a:off x="7300" y="2472944"/>
            <a:ext cx="3963988" cy="3623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03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519" y="279712"/>
            <a:ext cx="10018713" cy="175259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519" y="417690"/>
            <a:ext cx="6464038" cy="631613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Савенков Александр Ильич </a:t>
            </a:r>
            <a:r>
              <a:rPr lang="ru-RU" sz="3200" dirty="0"/>
              <a:t>- доктор психологических наук, доктор педагогических наук, профессор кафедры психологии развития Московского педагогического государственного </a:t>
            </a:r>
            <a:r>
              <a:rPr lang="ru-RU" sz="3200" dirty="0" smtClean="0"/>
              <a:t>университета. Автор более 150 публикаций по проблемам диагностики развития детской одаренности в образовательной среде. </a:t>
            </a: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61" y="823553"/>
            <a:ext cx="3835174" cy="575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3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-189411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Три </a:t>
            </a:r>
            <a:r>
              <a:rPr lang="ru-RU" sz="4800" b="1" dirty="0">
                <a:solidFill>
                  <a:schemeClr val="bg2">
                    <a:lumMod val="50000"/>
                  </a:schemeClr>
                </a:solidFill>
              </a:rPr>
              <a:t>г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руппы тем для исследований по А.И. Савенкову 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423851"/>
            <a:ext cx="10018713" cy="5107578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Фантастические</a:t>
            </a:r>
            <a:r>
              <a:rPr lang="ru-RU" sz="2800" dirty="0" smtClean="0"/>
              <a:t> – разработка несуществующих, фантастических объектов и явлений (космический корабль, волшебные машины и приборы)</a:t>
            </a:r>
          </a:p>
          <a:p>
            <a:r>
              <a:rPr lang="ru-RU" sz="2800" b="1" u="sng" dirty="0" smtClean="0"/>
              <a:t>Эмпирические</a:t>
            </a:r>
            <a:r>
              <a:rPr lang="ru-RU" sz="2800" dirty="0" smtClean="0"/>
              <a:t> – проведение собственных наблюдений и экспериментов(люди, домашние животные, природа, явления неживой природы)</a:t>
            </a:r>
          </a:p>
          <a:p>
            <a:r>
              <a:rPr lang="ru-RU" sz="2800" b="1" u="sng" dirty="0" smtClean="0"/>
              <a:t>Теоретические</a:t>
            </a:r>
            <a:r>
              <a:rPr lang="ru-RU" sz="2800" dirty="0" smtClean="0"/>
              <a:t> –изучение и обобщение фактов, материалов, содержащихся в теоретических источниках (сбор справочников и энциклопедий по устройству паруса или породе собаки)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863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555" y="0"/>
            <a:ext cx="10018713" cy="175259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Положительные эффекты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0399" y="2173111"/>
            <a:ext cx="10256134" cy="4684889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Взаимное обучение. Содержательный материал может быть очень простым, но важно не просто разобраться в проблеме, но и обучить других.</a:t>
            </a:r>
          </a:p>
          <a:p>
            <a:r>
              <a:rPr lang="ru-RU" sz="2800" dirty="0" smtClean="0"/>
              <a:t>Развивается критическое мышление. Обучающиеся обычно настроены критически по отношению к докладчику, задают вопросы, спорят.</a:t>
            </a:r>
          </a:p>
          <a:p>
            <a:r>
              <a:rPr lang="ru-RU" sz="2800" dirty="0" smtClean="0"/>
              <a:t>Развивается самостоятельность и инициативность детей</a:t>
            </a:r>
          </a:p>
          <a:p>
            <a:r>
              <a:rPr lang="ru-RU" sz="2800" dirty="0" smtClean="0"/>
              <a:t>Развивается связная речь</a:t>
            </a:r>
          </a:p>
          <a:p>
            <a:r>
              <a:rPr lang="ru-RU" sz="2800" dirty="0" smtClean="0"/>
              <a:t>Развивается умение выступать перед публикой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596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8533" y="392289"/>
            <a:ext cx="10018713" cy="1752599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1851378"/>
            <a:ext cx="6547556" cy="4910667"/>
          </a:xfrm>
        </p:spPr>
      </p:pic>
    </p:spTree>
    <p:extLst>
      <p:ext uri="{BB962C8B-B14F-4D97-AF65-F5344CB8AC3E}">
        <p14:creationId xmlns:p14="http://schemas.microsoft.com/office/powerpoint/2010/main" val="14560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462843"/>
            <a:ext cx="9979023" cy="6591099"/>
          </a:xfrm>
        </p:spPr>
        <p:txBody>
          <a:bodyPr/>
          <a:lstStyle/>
          <a:p>
            <a:r>
              <a:rPr lang="ru-RU" sz="3200" b="1" dirty="0"/>
              <a:t>Исследование</a:t>
            </a:r>
            <a:r>
              <a:rPr lang="ru-RU" sz="3200" dirty="0"/>
              <a:t> – поиск информации по какой-либо проблеме, за которым следует ее обобщение (написание исследовательской работы и заключения).</a:t>
            </a:r>
          </a:p>
          <a:p>
            <a:r>
              <a:rPr lang="ru-RU" sz="3200" b="1" dirty="0"/>
              <a:t>Главная особенность исследовательского обучения — </a:t>
            </a:r>
            <a:r>
              <a:rPr lang="ru-RU" sz="3200" dirty="0"/>
              <a:t>активизировать учебную работу детей, придав ей исследовательский, творческий характер, и, таким образом, передать детям инициативу в организации своей познавательной деятельности.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43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1833" y="146681"/>
            <a:ext cx="10018713" cy="95963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Основные этапы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3287" y="1320800"/>
            <a:ext cx="10018713" cy="5441243"/>
          </a:xfrm>
        </p:spPr>
        <p:txBody>
          <a:bodyPr>
            <a:normAutofit fontScale="92500"/>
          </a:bodyPr>
          <a:lstStyle/>
          <a:p>
            <a:r>
              <a:rPr lang="ru-RU" sz="3200" dirty="0" smtClean="0"/>
              <a:t>выделение </a:t>
            </a:r>
            <a:r>
              <a:rPr lang="ru-RU" sz="3200" dirty="0"/>
              <a:t>и постановка проблемы (выбор темы исследования); </a:t>
            </a:r>
          </a:p>
          <a:p>
            <a:r>
              <a:rPr lang="ru-RU" sz="3200" dirty="0" smtClean="0"/>
              <a:t>выработка </a:t>
            </a:r>
            <a:r>
              <a:rPr lang="ru-RU" sz="3200" dirty="0"/>
              <a:t>гипотез, предположений;</a:t>
            </a:r>
          </a:p>
          <a:p>
            <a:r>
              <a:rPr lang="ru-RU" sz="3200" dirty="0" smtClean="0"/>
              <a:t>поиск </a:t>
            </a:r>
            <a:r>
              <a:rPr lang="ru-RU" sz="3200" dirty="0"/>
              <a:t>и предложений возможных вариантов решения;</a:t>
            </a:r>
          </a:p>
          <a:p>
            <a:r>
              <a:rPr lang="ru-RU" sz="3200" dirty="0" smtClean="0"/>
              <a:t>сбор </a:t>
            </a:r>
            <a:r>
              <a:rPr lang="ru-RU" sz="3200" dirty="0"/>
              <a:t>материала;</a:t>
            </a:r>
          </a:p>
          <a:p>
            <a:r>
              <a:rPr lang="ru-RU" sz="3200" dirty="0" smtClean="0"/>
              <a:t>обобщение </a:t>
            </a:r>
            <a:r>
              <a:rPr lang="ru-RU" sz="3200" dirty="0"/>
              <a:t>полученных данных;</a:t>
            </a:r>
          </a:p>
          <a:p>
            <a:r>
              <a:rPr lang="ru-RU" sz="3200" dirty="0" smtClean="0"/>
              <a:t>подготовка </a:t>
            </a:r>
            <a:r>
              <a:rPr lang="ru-RU" sz="3200" dirty="0"/>
              <a:t>материалов исследования к защите (сообщение, доклад, макет и др.);</a:t>
            </a:r>
          </a:p>
          <a:p>
            <a:r>
              <a:rPr lang="ru-RU" sz="3200" dirty="0" smtClean="0"/>
              <a:t>защита</a:t>
            </a:r>
            <a:r>
              <a:rPr lang="ru-RU" sz="32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733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4440" y="168264"/>
            <a:ext cx="10437423" cy="99471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Первый этап </a:t>
            </a:r>
            <a:b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«Тренировочные занятия»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5599" y="1274290"/>
            <a:ext cx="10345225" cy="46543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/>
              <a:t>Нам </a:t>
            </a:r>
            <a:r>
              <a:rPr lang="ru-RU" sz="3200" b="1" dirty="0" smtClean="0"/>
              <a:t>понадобились: </a:t>
            </a:r>
            <a:endParaRPr lang="ru-RU" sz="3200" dirty="0"/>
          </a:p>
          <a:p>
            <a:r>
              <a:rPr lang="ru-RU" sz="2800" dirty="0"/>
              <a:t>карточки с символическим </a:t>
            </a:r>
            <a:r>
              <a:rPr lang="ru-RU" sz="2800" dirty="0" smtClean="0"/>
              <a:t>изображением способов сбора информации;</a:t>
            </a:r>
            <a:endParaRPr lang="ru-RU" sz="2800" dirty="0"/>
          </a:p>
          <a:p>
            <a:r>
              <a:rPr lang="ru-RU" sz="2800" dirty="0"/>
              <a:t>специальные картинки – «темы» будущих исследований;</a:t>
            </a:r>
          </a:p>
          <a:p>
            <a:r>
              <a:rPr lang="ru-RU" sz="2800" dirty="0"/>
              <a:t>цветные ручки, карандаши, </a:t>
            </a:r>
            <a:r>
              <a:rPr lang="ru-RU" sz="2800" dirty="0" smtClean="0"/>
              <a:t>фломастеры, листы бумаги в клетку</a:t>
            </a:r>
            <a:endParaRPr lang="ru-RU" sz="2800" dirty="0"/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7" y="4910668"/>
            <a:ext cx="3316111" cy="1857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4910668"/>
            <a:ext cx="1880275" cy="1806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2" b="5438"/>
          <a:stretch/>
        </p:blipFill>
        <p:spPr>
          <a:xfrm>
            <a:off x="5641958" y="4910668"/>
            <a:ext cx="2842767" cy="18570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675" y="5174659"/>
            <a:ext cx="3469032" cy="15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171" y="191531"/>
            <a:ext cx="10018713" cy="101943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Шаг 1. Выбор 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темы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0171" y="1198880"/>
            <a:ext cx="4956457" cy="5700889"/>
          </a:xfrm>
        </p:spPr>
        <p:txBody>
          <a:bodyPr>
            <a:normAutofit fontScale="92500"/>
          </a:bodyPr>
          <a:lstStyle/>
          <a:p>
            <a:r>
              <a:rPr lang="ru-RU" sz="2800" dirty="0" smtClean="0"/>
              <a:t>Мы выбираем два «исследователя», </a:t>
            </a:r>
            <a:r>
              <a:rPr lang="ru-RU" sz="2800" dirty="0"/>
              <a:t>которые вместе с воспитателем </a:t>
            </a:r>
            <a:r>
              <a:rPr lang="ru-RU" sz="2800" dirty="0" smtClean="0"/>
              <a:t>будут проходить </a:t>
            </a:r>
            <a:r>
              <a:rPr lang="ru-RU" sz="2800" dirty="0"/>
              <a:t>все этапы и в завершении </a:t>
            </a:r>
            <a:r>
              <a:rPr lang="ru-RU" sz="2800" dirty="0" smtClean="0"/>
              <a:t>представят и защитят полученные </a:t>
            </a:r>
            <a:r>
              <a:rPr lang="ru-RU" sz="2800" dirty="0"/>
              <a:t>данные. </a:t>
            </a:r>
          </a:p>
          <a:p>
            <a:r>
              <a:rPr lang="ru-RU" sz="2800" dirty="0" smtClean="0"/>
              <a:t>Организуем </a:t>
            </a:r>
            <a:r>
              <a:rPr lang="ru-RU" sz="2800" dirty="0"/>
              <a:t>обсуждения, </a:t>
            </a:r>
            <a:r>
              <a:rPr lang="ru-RU" sz="2800" dirty="0" smtClean="0"/>
              <a:t>выбираем тему </a:t>
            </a:r>
            <a:r>
              <a:rPr lang="ru-RU" sz="2800" dirty="0"/>
              <a:t>будущего исследования. </a:t>
            </a:r>
            <a:r>
              <a:rPr lang="ru-RU" sz="2800" dirty="0" smtClean="0"/>
              <a:t>Дети выбирают </a:t>
            </a:r>
            <a:r>
              <a:rPr lang="ru-RU" sz="2800" dirty="0"/>
              <a:t>картинку с изображением </a:t>
            </a:r>
            <a:r>
              <a:rPr lang="ru-RU" sz="2800" dirty="0" smtClean="0"/>
              <a:t>темы.</a:t>
            </a:r>
          </a:p>
          <a:p>
            <a:r>
              <a:rPr lang="ru-RU" sz="2800" dirty="0" smtClean="0"/>
              <a:t>Задача: подготовить доклад по этой теме</a:t>
            </a:r>
            <a:endParaRPr lang="ru-RU" sz="2800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2" t="16811" r="7698"/>
          <a:stretch/>
        </p:blipFill>
        <p:spPr>
          <a:xfrm>
            <a:off x="6299200" y="1927013"/>
            <a:ext cx="5554134" cy="4443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0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3" descr="презентация - 00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178" y="1143865"/>
            <a:ext cx="1373682" cy="13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4" descr="презентация - 0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45" y="2617659"/>
            <a:ext cx="1119882" cy="189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5" descr="презентация - 0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3538" r="10226" b="3377"/>
          <a:stretch>
            <a:fillRect/>
          </a:stretch>
        </p:blipFill>
        <p:spPr bwMode="auto">
          <a:xfrm>
            <a:off x="1787178" y="4550795"/>
            <a:ext cx="1408976" cy="138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6" descr="презентация - 000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1" r="6735" b="20468"/>
          <a:stretch>
            <a:fillRect/>
          </a:stretch>
        </p:blipFill>
        <p:spPr bwMode="auto">
          <a:xfrm>
            <a:off x="8265331" y="764557"/>
            <a:ext cx="1296409" cy="171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7" descr="презентация - 000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26666" r="27266" b="10001"/>
          <a:stretch>
            <a:fillRect/>
          </a:stretch>
        </p:blipFill>
        <p:spPr bwMode="auto">
          <a:xfrm>
            <a:off x="8276774" y="2617659"/>
            <a:ext cx="1284966" cy="1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8" descr="презентация - 000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10358" r="1385" b="446"/>
          <a:stretch>
            <a:fillRect/>
          </a:stretch>
        </p:blipFill>
        <p:spPr bwMode="auto">
          <a:xfrm>
            <a:off x="8276774" y="4424976"/>
            <a:ext cx="1437503" cy="154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28999" y="1620727"/>
            <a:ext cx="2827421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«Подумать самостоятельно»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6492" y="3169431"/>
            <a:ext cx="2643675" cy="120032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«Спросить у другого человека»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0714" y="5069840"/>
            <a:ext cx="2559453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«Наблюдать, исследовать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78516" y="1345151"/>
            <a:ext cx="2162446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«Провести эксперимент»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27741" y="2976672"/>
            <a:ext cx="2263996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«Узнать из книги»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3941" y="4334541"/>
            <a:ext cx="2187796" cy="1569660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«Посмотреть в </a:t>
            </a:r>
            <a:r>
              <a:rPr lang="ru-RU" sz="2400" b="1" dirty="0" smtClean="0">
                <a:solidFill>
                  <a:srgbClr val="002060"/>
                </a:solidFill>
              </a:rPr>
              <a:t>компьютере или телевизоре»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7686" y="5969437"/>
            <a:ext cx="9919063" cy="830997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Набор </a:t>
            </a:r>
            <a:r>
              <a:rPr lang="ru-RU" sz="2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способов сбора информации зависит </a:t>
            </a:r>
            <a:r>
              <a:rPr lang="ru-RU" sz="2400" b="1" dirty="0">
                <a:latin typeface="Cambria Math" panose="02040503050406030204" pitchFamily="18" charset="0"/>
                <a:ea typeface="Cambria Math" panose="02040503050406030204" pitchFamily="18" charset="0"/>
                <a:cs typeface="Cambria Math" panose="02040503050406030204" pitchFamily="18" charset="0"/>
              </a:rPr>
              <a:t>от наших реальных возможностей и только ими  может быть ограничен.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77128"/>
            <a:ext cx="12235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bg2">
                    <a:lumMod val="50000"/>
                  </a:schemeClr>
                </a:solidFill>
              </a:rPr>
              <a:t>Шаг 2. Составление 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плана</a:t>
            </a:r>
          </a:p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4800" b="1" dirty="0">
                <a:solidFill>
                  <a:schemeClr val="bg2">
                    <a:lumMod val="50000"/>
                  </a:schemeClr>
                </a:solidFill>
              </a:rPr>
              <a:t>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932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538" y="-120287"/>
            <a:ext cx="10018713" cy="1159476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Шаг 3. Сбор 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материала 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41859" y="1095715"/>
            <a:ext cx="4826594" cy="556975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u="sng" dirty="0" smtClean="0"/>
              <a:t> </a:t>
            </a:r>
            <a:r>
              <a:rPr lang="ru-RU" sz="4500" b="1" u="sng" dirty="0"/>
              <a:t>«Подумать </a:t>
            </a:r>
            <a:r>
              <a:rPr lang="ru-RU" sz="4500" b="1" u="sng" dirty="0" smtClean="0"/>
              <a:t>самостоятельно»</a:t>
            </a:r>
          </a:p>
          <a:p>
            <a:r>
              <a:rPr lang="ru-RU" sz="4500" dirty="0"/>
              <a:t>С</a:t>
            </a:r>
            <a:r>
              <a:rPr lang="ru-RU" sz="4500" dirty="0" smtClean="0"/>
              <a:t>начала мы предлагаем  </a:t>
            </a:r>
            <a:r>
              <a:rPr lang="ru-RU" sz="4500" dirty="0"/>
              <a:t>детям подумать и вспомнить, что они знают об этом предмете. </a:t>
            </a:r>
            <a:endParaRPr lang="ru-RU" sz="4500" dirty="0" smtClean="0"/>
          </a:p>
          <a:p>
            <a:r>
              <a:rPr lang="ru-RU" sz="4500" i="1" dirty="0" smtClean="0">
                <a:solidFill>
                  <a:srgbClr val="002060"/>
                </a:solidFill>
              </a:rPr>
              <a:t>Собираемые сведения необходима сразу фиксировать. Дети </a:t>
            </a:r>
            <a:r>
              <a:rPr lang="ru-RU" sz="4500" i="1" dirty="0">
                <a:solidFill>
                  <a:srgbClr val="002060"/>
                </a:solidFill>
              </a:rPr>
              <a:t>обучаются способности создавать символы для обозначения идей очень быстро и делают это обычно легко, свободно и заинтересованно</a:t>
            </a:r>
            <a:r>
              <a:rPr lang="ru-RU" sz="3800" i="1" dirty="0">
                <a:solidFill>
                  <a:srgbClr val="002060"/>
                </a:solidFill>
              </a:rPr>
              <a:t>. </a:t>
            </a:r>
            <a:endParaRPr lang="ru-RU" sz="3800" i="1" u="sng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42" y="1715242"/>
            <a:ext cx="5774266" cy="4330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82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93538" y="-120287"/>
            <a:ext cx="10018713" cy="1159476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2">
                    <a:lumMod val="50000"/>
                  </a:schemeClr>
                </a:solidFill>
              </a:rPr>
              <a:t>Шаг 3. Сбор </a:t>
            </a:r>
            <a:r>
              <a:rPr lang="ru-RU" sz="5400" b="1" dirty="0" smtClean="0">
                <a:solidFill>
                  <a:schemeClr val="bg2">
                    <a:lumMod val="50000"/>
                  </a:schemeClr>
                </a:solidFill>
              </a:rPr>
              <a:t>материала </a:t>
            </a:r>
            <a:endParaRPr lang="ru-RU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084" y="1039189"/>
            <a:ext cx="7597896" cy="3222977"/>
          </a:xfrm>
        </p:spPr>
        <p:txBody>
          <a:bodyPr>
            <a:normAutofit lnSpcReduction="10000"/>
          </a:bodyPr>
          <a:lstStyle/>
          <a:p>
            <a:r>
              <a:rPr lang="ru-RU" sz="2800" b="1" u="sng" dirty="0" smtClean="0"/>
              <a:t>«</a:t>
            </a:r>
            <a:r>
              <a:rPr lang="ru-RU" sz="2800" b="1" u="sng" dirty="0"/>
              <a:t>Спросить у другого человека» </a:t>
            </a:r>
            <a:r>
              <a:rPr lang="ru-RU" sz="2800" b="1" u="sng" dirty="0" smtClean="0"/>
              <a:t> </a:t>
            </a:r>
            <a:r>
              <a:rPr lang="ru-RU" sz="2800" dirty="0" smtClean="0"/>
              <a:t>Способность </a:t>
            </a:r>
            <a:r>
              <a:rPr lang="ru-RU" sz="2800" dirty="0"/>
              <a:t>спрашивать и воспринимать информацию </a:t>
            </a:r>
            <a:r>
              <a:rPr lang="ru-RU" sz="2800" dirty="0" smtClean="0"/>
              <a:t>рассматривается </a:t>
            </a:r>
            <a:r>
              <a:rPr lang="ru-RU" sz="2800" dirty="0"/>
              <a:t>нами как одна из важнейших целей педагогической </a:t>
            </a:r>
            <a:r>
              <a:rPr lang="ru-RU" sz="2800" dirty="0" smtClean="0"/>
              <a:t>работы.</a:t>
            </a:r>
            <a:endParaRPr lang="ru-RU" sz="2800" dirty="0"/>
          </a:p>
          <a:p>
            <a:r>
              <a:rPr lang="ru-RU" sz="2800" b="1" u="sng" dirty="0" smtClean="0"/>
              <a:t>«</a:t>
            </a:r>
            <a:r>
              <a:rPr lang="ru-RU" sz="2800" b="1" u="sng" dirty="0"/>
              <a:t>Узнать из книг»</a:t>
            </a:r>
            <a:r>
              <a:rPr lang="ru-RU" sz="2800" u="sng" dirty="0"/>
              <a:t> </a:t>
            </a:r>
            <a:r>
              <a:rPr lang="ru-RU" sz="2800" dirty="0"/>
              <a:t>Можно посмотреть иллюстрации</a:t>
            </a:r>
            <a:r>
              <a:rPr lang="ru-RU" sz="2800" dirty="0" smtClean="0"/>
              <a:t>, энциклопедии мы  </a:t>
            </a:r>
            <a:r>
              <a:rPr lang="ru-RU" sz="2800" dirty="0"/>
              <a:t>заранее </a:t>
            </a:r>
            <a:r>
              <a:rPr lang="ru-RU" sz="2800" dirty="0" smtClean="0"/>
              <a:t>подбираем необходимую </a:t>
            </a:r>
            <a:r>
              <a:rPr lang="ru-RU" sz="2800" dirty="0"/>
              <a:t>литературу.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7835" y="2313851"/>
            <a:ext cx="4169163" cy="312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3943" y="4043005"/>
            <a:ext cx="3523583" cy="2642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0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1127</TotalTime>
  <Words>762</Words>
  <Application>Microsoft Office PowerPoint</Application>
  <PresentationFormat>Широкоэкранный</PresentationFormat>
  <Paragraphs>71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&amp;quot</vt:lpstr>
      <vt:lpstr>Arial</vt:lpstr>
      <vt:lpstr>Cambria Math</vt:lpstr>
      <vt:lpstr>Corbel</vt:lpstr>
      <vt:lpstr>Times New Roman</vt:lpstr>
      <vt:lpstr>Параллакс</vt:lpstr>
      <vt:lpstr>«Методика проведения учебных исследований  в детском саду:  опыт реализации  МБДОУ №43  »</vt:lpstr>
      <vt:lpstr> </vt:lpstr>
      <vt:lpstr>Презентация PowerPoint</vt:lpstr>
      <vt:lpstr>Основные этапы</vt:lpstr>
      <vt:lpstr>Первый этап  «Тренировочные занятия»</vt:lpstr>
      <vt:lpstr>Шаг 1. Выбор темы</vt:lpstr>
      <vt:lpstr>Презентация PowerPoint</vt:lpstr>
      <vt:lpstr>Шаг 3. Сбор материала </vt:lpstr>
      <vt:lpstr>Шаг 3. Сбор материала </vt:lpstr>
      <vt:lpstr>Презентация PowerPoint</vt:lpstr>
      <vt:lpstr>Презентация PowerPoint</vt:lpstr>
      <vt:lpstr>В этой работе нам помогает специально оснащенный центр экспериментирования, где дети могут найти материал для различных опытов. </vt:lpstr>
      <vt:lpstr>Презентация PowerPoint</vt:lpstr>
      <vt:lpstr>Презентация PowerPoint</vt:lpstr>
      <vt:lpstr>Шаг 4. Обобщение полученных данных. Доклад</vt:lpstr>
      <vt:lpstr>Второй этап  «Самостоятельные учебные исследования старших дошкольников»</vt:lpstr>
      <vt:lpstr>1. Выбор темы исследования</vt:lpstr>
      <vt:lpstr>2. Сбор материала</vt:lpstr>
      <vt:lpstr>3. Обобщение полученных данных.  Доклад и обсуждение.</vt:lpstr>
      <vt:lpstr>Три группы тем для исследований по А.И. Савенкову </vt:lpstr>
      <vt:lpstr>Положительные эффекты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Педагогическая мастерская «…»</dc:title>
  <dc:creator>Пользователь Windows</dc:creator>
  <cp:lastModifiedBy>Учетная запись Майкрософт</cp:lastModifiedBy>
  <cp:revision>54</cp:revision>
  <dcterms:created xsi:type="dcterms:W3CDTF">2019-01-14T06:36:27Z</dcterms:created>
  <dcterms:modified xsi:type="dcterms:W3CDTF">2020-11-22T12:23:20Z</dcterms:modified>
</cp:coreProperties>
</file>