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62" r:id="rId2"/>
    <p:sldId id="272" r:id="rId3"/>
    <p:sldId id="288" r:id="rId4"/>
    <p:sldId id="274" r:id="rId5"/>
    <p:sldId id="289" r:id="rId6"/>
    <p:sldId id="277" r:id="rId7"/>
    <p:sldId id="290" r:id="rId8"/>
    <p:sldId id="291" r:id="rId9"/>
    <p:sldId id="292" r:id="rId10"/>
    <p:sldId id="282" r:id="rId11"/>
    <p:sldId id="293" r:id="rId12"/>
    <p:sldId id="284" r:id="rId13"/>
    <p:sldId id="285" r:id="rId14"/>
    <p:sldId id="286" r:id="rId15"/>
    <p:sldId id="296" r:id="rId16"/>
    <p:sldId id="295" r:id="rId17"/>
    <p:sldId id="299" r:id="rId18"/>
    <p:sldId id="300" r:id="rId19"/>
    <p:sldId id="301" r:id="rId20"/>
    <p:sldId id="302" r:id="rId21"/>
    <p:sldId id="304" r:id="rId22"/>
    <p:sldId id="30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0000FF"/>
    <a:srgbClr val="00FF00"/>
    <a:srgbClr val="FFFF00"/>
    <a:srgbClr val="009900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1"/>
              <a:ext cx="1857" cy="3628"/>
              <a:chOff x="3009" y="775"/>
              <a:chExt cx="1857" cy="3628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0" y="123"/>
              <a:ext cx="356" cy="608"/>
              <a:chOff x="1730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5"/>
              <a:ext cx="500" cy="500"/>
              <a:chOff x="1727" y="869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7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9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07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65C68-1A48-487A-B58F-1EBC20AAA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0410017-5401-4052-8C74-BCCA075F3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700213"/>
            <a:ext cx="8713787" cy="2160587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>
                <a:solidFill>
                  <a:srgbClr val="FF0000"/>
                </a:solidFill>
              </a:rPr>
              <a:t>Игра </a:t>
            </a:r>
            <a:br>
              <a:rPr lang="ru-RU" sz="6600">
                <a:solidFill>
                  <a:srgbClr val="FF0000"/>
                </a:solidFill>
              </a:rPr>
            </a:br>
            <a:r>
              <a:rPr lang="ru-RU" sz="6600">
                <a:solidFill>
                  <a:srgbClr val="FF0000"/>
                </a:solidFill>
              </a:rPr>
              <a:t>«Звездный час»</a:t>
            </a:r>
            <a:r>
              <a:rPr lang="ru-RU" sz="4800"/>
              <a:t> 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0" y="342900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827088" y="429260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1763713" y="4941888"/>
            <a:ext cx="1511300" cy="1370012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2843213" y="5229225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3995738" y="5373688"/>
            <a:ext cx="1511300" cy="1370012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5219700" y="5013325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6300788" y="4581525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7235825" y="4221163"/>
            <a:ext cx="1511300" cy="1370012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7632700" y="3141663"/>
            <a:ext cx="1511300" cy="1370012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>
            <a:off x="7632700" y="765175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6659563" y="333375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6011863" y="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4932363" y="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4067175" y="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2916238" y="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1835150" y="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900113" y="26035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0" y="69215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2" name="Pesnya_iz_teleperedachi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43351" y="4113982"/>
            <a:ext cx="1132705" cy="113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068638"/>
            <a:ext cx="8243887" cy="1314450"/>
          </a:xfrm>
          <a:noFill/>
        </p:spPr>
        <p:txBody>
          <a:bodyPr/>
          <a:lstStyle/>
          <a:p>
            <a:r>
              <a:rPr lang="ru-RU" sz="8800" b="1" smtClean="0">
                <a:solidFill>
                  <a:srgbClr val="B70996"/>
                </a:solidFill>
                <a:effectLst/>
                <a:latin typeface="Verdana" pitchFamily="34" charset="0"/>
              </a:rPr>
              <a:t>Раунд</a:t>
            </a:r>
            <a:r>
              <a:rPr lang="ru-RU" sz="8800" b="1" smtClean="0">
                <a:solidFill>
                  <a:srgbClr val="FFC000"/>
                </a:solidFill>
                <a:effectLst/>
                <a:latin typeface="Verdana" pitchFamily="34" charset="0"/>
              </a:rPr>
              <a:t/>
            </a:r>
            <a:br>
              <a:rPr lang="ru-RU" sz="8800" b="1" smtClean="0">
                <a:solidFill>
                  <a:srgbClr val="FFC000"/>
                </a:solidFill>
                <a:effectLst/>
                <a:latin typeface="Verdana" pitchFamily="34" charset="0"/>
              </a:rPr>
            </a:br>
            <a:r>
              <a:rPr lang="ru-RU" sz="6000" b="1" smtClean="0">
                <a:solidFill>
                  <a:srgbClr val="009900"/>
                </a:solidFill>
                <a:effectLst/>
                <a:latin typeface="Verdana" pitchFamily="34" charset="0"/>
              </a:rPr>
              <a:t>«Культпоход»</a:t>
            </a:r>
          </a:p>
        </p:txBody>
      </p:sp>
      <p:sp>
        <p:nvSpPr>
          <p:cNvPr id="24578" name="AutoShape 9"/>
          <p:cNvSpPr>
            <a:spLocks noChangeArrowheads="1"/>
          </p:cNvSpPr>
          <p:nvPr/>
        </p:nvSpPr>
        <p:spPr bwMode="auto">
          <a:xfrm>
            <a:off x="179388" y="20605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AutoShape 9"/>
          <p:cNvSpPr>
            <a:spLocks noChangeArrowheads="1"/>
          </p:cNvSpPr>
          <p:nvPr/>
        </p:nvSpPr>
        <p:spPr bwMode="auto">
          <a:xfrm>
            <a:off x="6227763" y="7651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AutoShape 9"/>
          <p:cNvSpPr>
            <a:spLocks noChangeArrowheads="1"/>
          </p:cNvSpPr>
          <p:nvPr/>
        </p:nvSpPr>
        <p:spPr bwMode="auto">
          <a:xfrm>
            <a:off x="7451725" y="20605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4284663" y="26035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AutoShape 9"/>
          <p:cNvSpPr>
            <a:spLocks noChangeArrowheads="1"/>
          </p:cNvSpPr>
          <p:nvPr/>
        </p:nvSpPr>
        <p:spPr bwMode="auto">
          <a:xfrm>
            <a:off x="1042988" y="83661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AutoShape 9"/>
          <p:cNvSpPr>
            <a:spLocks noChangeArrowheads="1"/>
          </p:cNvSpPr>
          <p:nvPr/>
        </p:nvSpPr>
        <p:spPr bwMode="auto">
          <a:xfrm>
            <a:off x="2555875" y="26035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7632700" y="407670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AutoShape 9"/>
          <p:cNvSpPr>
            <a:spLocks noChangeArrowheads="1"/>
          </p:cNvSpPr>
          <p:nvPr/>
        </p:nvSpPr>
        <p:spPr bwMode="auto">
          <a:xfrm>
            <a:off x="6659563" y="50847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AutoShape 9"/>
          <p:cNvSpPr>
            <a:spLocks noChangeArrowheads="1"/>
          </p:cNvSpPr>
          <p:nvPr/>
        </p:nvSpPr>
        <p:spPr bwMode="auto">
          <a:xfrm>
            <a:off x="5292725" y="53006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8" name="AutoShape 9"/>
          <p:cNvSpPr>
            <a:spLocks noChangeArrowheads="1"/>
          </p:cNvSpPr>
          <p:nvPr/>
        </p:nvSpPr>
        <p:spPr bwMode="auto">
          <a:xfrm>
            <a:off x="1547813" y="50847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9" name="AutoShape 9"/>
          <p:cNvSpPr>
            <a:spLocks noChangeArrowheads="1"/>
          </p:cNvSpPr>
          <p:nvPr/>
        </p:nvSpPr>
        <p:spPr bwMode="auto">
          <a:xfrm>
            <a:off x="3348038" y="53006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0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91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  <a:effectLst/>
                <a:latin typeface="Verdana" pitchFamily="34" charset="0"/>
              </a:rPr>
              <a:t>1. Кто в «Сказке о царе Салтане» жил в хрустальном доме ?</a:t>
            </a:r>
          </a:p>
        </p:txBody>
      </p:sp>
      <p:sp>
        <p:nvSpPr>
          <p:cNvPr id="14" name="Овал 13"/>
          <p:cNvSpPr/>
          <p:nvPr/>
        </p:nvSpPr>
        <p:spPr>
          <a:xfrm>
            <a:off x="3121014" y="421164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17090" y="4314971"/>
            <a:ext cx="1807187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?</a:t>
            </a:r>
          </a:p>
        </p:txBody>
      </p:sp>
      <p:pic>
        <p:nvPicPr>
          <p:cNvPr id="43016" name="Picture 12" descr="index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060575"/>
            <a:ext cx="2343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13" descr="zai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989138"/>
            <a:ext cx="21478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14" descr="x_4f7dc978-300x2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2060575"/>
            <a:ext cx="2570163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1 - Фанфа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56092" y="5661248"/>
            <a:ext cx="830708" cy="830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68363E-6 L 0.30712 0.35662 " pathEditMode="relative" ptsTypes="AA">
                                      <p:cBhvr>
                                        <p:cTn id="16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2800" b="1" smtClean="0">
                <a:solidFill>
                  <a:srgbClr val="0000FF"/>
                </a:solidFill>
                <a:effectLst/>
                <a:latin typeface="Verdana" pitchFamily="34" charset="0"/>
              </a:rPr>
              <a:t>2. Как называется Красноярский зоопарк ?</a:t>
            </a:r>
          </a:p>
        </p:txBody>
      </p:sp>
      <p:sp>
        <p:nvSpPr>
          <p:cNvPr id="26626" name="AutoShape 9"/>
          <p:cNvSpPr>
            <a:spLocks noChangeArrowheads="1"/>
          </p:cNvSpPr>
          <p:nvPr/>
        </p:nvSpPr>
        <p:spPr bwMode="auto">
          <a:xfrm>
            <a:off x="900113" y="48688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AutoShape 9"/>
          <p:cNvSpPr>
            <a:spLocks noChangeArrowheads="1"/>
          </p:cNvSpPr>
          <p:nvPr/>
        </p:nvSpPr>
        <p:spPr bwMode="auto">
          <a:xfrm>
            <a:off x="6443663" y="4941888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9948" name="Picture 12" descr="1341510962_img1201261651583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1 - Фанфа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725492"/>
            <a:ext cx="891208" cy="89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068638"/>
            <a:ext cx="8243887" cy="1314450"/>
          </a:xfrm>
          <a:noFill/>
        </p:spPr>
        <p:txBody>
          <a:bodyPr/>
          <a:lstStyle/>
          <a:p>
            <a:r>
              <a:rPr lang="ru-RU" sz="8800" b="1" smtClean="0">
                <a:solidFill>
                  <a:srgbClr val="B70996"/>
                </a:solidFill>
                <a:effectLst/>
                <a:latin typeface="Verdana" pitchFamily="34" charset="0"/>
              </a:rPr>
              <a:t>Раунд</a:t>
            </a:r>
            <a:r>
              <a:rPr lang="ru-RU" sz="8800" b="1" smtClean="0">
                <a:solidFill>
                  <a:srgbClr val="FFC000"/>
                </a:solidFill>
                <a:effectLst/>
                <a:latin typeface="Verdana" pitchFamily="34" charset="0"/>
              </a:rPr>
              <a:t/>
            </a:r>
            <a:br>
              <a:rPr lang="ru-RU" sz="8800" b="1" smtClean="0">
                <a:solidFill>
                  <a:srgbClr val="FFC000"/>
                </a:solidFill>
                <a:effectLst/>
                <a:latin typeface="Verdana" pitchFamily="34" charset="0"/>
              </a:rPr>
            </a:br>
            <a:r>
              <a:rPr lang="ru-RU" sz="6000" b="1" smtClean="0">
                <a:solidFill>
                  <a:srgbClr val="009900"/>
                </a:solidFill>
                <a:effectLst/>
                <a:latin typeface="Verdana" pitchFamily="34" charset="0"/>
              </a:rPr>
              <a:t>«Большая карта»</a:t>
            </a:r>
          </a:p>
        </p:txBody>
      </p:sp>
      <p:sp>
        <p:nvSpPr>
          <p:cNvPr id="27650" name="AutoShape 9"/>
          <p:cNvSpPr>
            <a:spLocks noChangeArrowheads="1"/>
          </p:cNvSpPr>
          <p:nvPr/>
        </p:nvSpPr>
        <p:spPr bwMode="auto">
          <a:xfrm>
            <a:off x="179388" y="20605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AutoShape 9"/>
          <p:cNvSpPr>
            <a:spLocks noChangeArrowheads="1"/>
          </p:cNvSpPr>
          <p:nvPr/>
        </p:nvSpPr>
        <p:spPr bwMode="auto">
          <a:xfrm>
            <a:off x="6227763" y="7651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AutoShape 9"/>
          <p:cNvSpPr>
            <a:spLocks noChangeArrowheads="1"/>
          </p:cNvSpPr>
          <p:nvPr/>
        </p:nvSpPr>
        <p:spPr bwMode="auto">
          <a:xfrm>
            <a:off x="7451725" y="20605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4" name="AutoShape 9"/>
          <p:cNvSpPr>
            <a:spLocks noChangeArrowheads="1"/>
          </p:cNvSpPr>
          <p:nvPr/>
        </p:nvSpPr>
        <p:spPr bwMode="auto">
          <a:xfrm>
            <a:off x="4284663" y="26035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AutoShape 9"/>
          <p:cNvSpPr>
            <a:spLocks noChangeArrowheads="1"/>
          </p:cNvSpPr>
          <p:nvPr/>
        </p:nvSpPr>
        <p:spPr bwMode="auto">
          <a:xfrm>
            <a:off x="1042988" y="83661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AutoShape 9"/>
          <p:cNvSpPr>
            <a:spLocks noChangeArrowheads="1"/>
          </p:cNvSpPr>
          <p:nvPr/>
        </p:nvSpPr>
        <p:spPr bwMode="auto">
          <a:xfrm>
            <a:off x="2555875" y="26035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7632700" y="407670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AutoShape 9"/>
          <p:cNvSpPr>
            <a:spLocks noChangeArrowheads="1"/>
          </p:cNvSpPr>
          <p:nvPr/>
        </p:nvSpPr>
        <p:spPr bwMode="auto">
          <a:xfrm>
            <a:off x="6659563" y="50847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AutoShape 9"/>
          <p:cNvSpPr>
            <a:spLocks noChangeArrowheads="1"/>
          </p:cNvSpPr>
          <p:nvPr/>
        </p:nvSpPr>
        <p:spPr bwMode="auto">
          <a:xfrm>
            <a:off x="5292725" y="53006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AutoShape 9"/>
          <p:cNvSpPr>
            <a:spLocks noChangeArrowheads="1"/>
          </p:cNvSpPr>
          <p:nvPr/>
        </p:nvSpPr>
        <p:spPr bwMode="auto">
          <a:xfrm>
            <a:off x="1547813" y="50847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AutoShape 9"/>
          <p:cNvSpPr>
            <a:spLocks noChangeArrowheads="1"/>
          </p:cNvSpPr>
          <p:nvPr/>
        </p:nvSpPr>
        <p:spPr bwMode="auto">
          <a:xfrm>
            <a:off x="3348038" y="53006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2800" b="1" smtClean="0">
                <a:solidFill>
                  <a:srgbClr val="0000FF"/>
                </a:solidFill>
                <a:effectLst/>
                <a:latin typeface="Verdana" pitchFamily="34" charset="0"/>
              </a:rPr>
              <a:t>1. Как называется регион, в котором мы живем?</a:t>
            </a:r>
          </a:p>
        </p:txBody>
      </p:sp>
      <p:sp>
        <p:nvSpPr>
          <p:cNvPr id="28674" name="AutoShape 9"/>
          <p:cNvSpPr>
            <a:spLocks noChangeArrowheads="1"/>
          </p:cNvSpPr>
          <p:nvPr/>
        </p:nvSpPr>
        <p:spPr bwMode="auto">
          <a:xfrm>
            <a:off x="1042988" y="522922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AutoShape 9"/>
          <p:cNvSpPr>
            <a:spLocks noChangeArrowheads="1"/>
          </p:cNvSpPr>
          <p:nvPr/>
        </p:nvSpPr>
        <p:spPr bwMode="auto">
          <a:xfrm>
            <a:off x="6516688" y="5487988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8676" name="Picture 15" descr="Красноярский-край-на-карте-России-700x4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484313"/>
            <a:ext cx="66675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1 - Фанфа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8055697" y="5185971"/>
            <a:ext cx="887288" cy="1456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  <a:effectLst/>
                <a:latin typeface="Verdana" pitchFamily="34" charset="0"/>
              </a:rPr>
              <a:t>2. Какая река течет в нашем городе?</a:t>
            </a:r>
          </a:p>
        </p:txBody>
      </p:sp>
      <p:sp>
        <p:nvSpPr>
          <p:cNvPr id="52228" name="AutoShape 9"/>
          <p:cNvSpPr>
            <a:spLocks noChangeArrowheads="1"/>
          </p:cNvSpPr>
          <p:nvPr/>
        </p:nvSpPr>
        <p:spPr bwMode="auto">
          <a:xfrm>
            <a:off x="1403350" y="458152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9" name="AutoShape 9"/>
          <p:cNvSpPr>
            <a:spLocks noChangeArrowheads="1"/>
          </p:cNvSpPr>
          <p:nvPr/>
        </p:nvSpPr>
        <p:spPr bwMode="auto">
          <a:xfrm>
            <a:off x="1258888" y="170021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0" name="AutoShape 9"/>
          <p:cNvSpPr>
            <a:spLocks noChangeArrowheads="1"/>
          </p:cNvSpPr>
          <p:nvPr/>
        </p:nvSpPr>
        <p:spPr bwMode="auto">
          <a:xfrm>
            <a:off x="3779838" y="29241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1" name="AutoShape 9"/>
          <p:cNvSpPr>
            <a:spLocks noChangeArrowheads="1"/>
          </p:cNvSpPr>
          <p:nvPr/>
        </p:nvSpPr>
        <p:spPr bwMode="auto">
          <a:xfrm>
            <a:off x="6227763" y="170021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AutoShape 9"/>
          <p:cNvSpPr>
            <a:spLocks noChangeArrowheads="1"/>
          </p:cNvSpPr>
          <p:nvPr/>
        </p:nvSpPr>
        <p:spPr bwMode="auto">
          <a:xfrm>
            <a:off x="6011863" y="450850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2233" name="Picture 9" descr="cap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700213"/>
            <a:ext cx="6175375" cy="4625975"/>
          </a:xfrm>
          <a:prstGeom prst="rect">
            <a:avLst/>
          </a:prstGeom>
          <a:noFill/>
        </p:spPr>
      </p:pic>
      <p:pic>
        <p:nvPicPr>
          <p:cNvPr id="2" name="01 - Фанфа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243" y="5661248"/>
            <a:ext cx="958856" cy="95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  <a:effectLst/>
                <a:latin typeface="Verdana" pitchFamily="34" charset="0"/>
              </a:rPr>
              <a:t>3. Кто изображен на гербе города Красноярска?</a:t>
            </a:r>
          </a:p>
        </p:txBody>
      </p:sp>
      <p:sp>
        <p:nvSpPr>
          <p:cNvPr id="14" name="Овал 13"/>
          <p:cNvSpPr/>
          <p:nvPr/>
        </p:nvSpPr>
        <p:spPr>
          <a:xfrm>
            <a:off x="3265476" y="421164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59965" y="4314971"/>
            <a:ext cx="1807187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?</a:t>
            </a:r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272" y="1417638"/>
            <a:ext cx="175418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 descr="city-crest-blue-on-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9325" y="1844675"/>
            <a:ext cx="2290763" cy="2330450"/>
          </a:xfrm>
          <a:prstGeom prst="rect">
            <a:avLst/>
          </a:prstGeom>
          <a:noFill/>
        </p:spPr>
      </p:pic>
      <p:pic>
        <p:nvPicPr>
          <p:cNvPr id="51211" name="Picture 11" descr="gerb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1916113"/>
            <a:ext cx="2263775" cy="2382837"/>
          </a:xfrm>
          <a:prstGeom prst="rect">
            <a:avLst/>
          </a:prstGeom>
          <a:noFill/>
        </p:spPr>
      </p:pic>
      <p:pic>
        <p:nvPicPr>
          <p:cNvPr id="2" name="01 - Фанфа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2360" y="5533145"/>
            <a:ext cx="1117600" cy="111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29931 0.387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068638"/>
            <a:ext cx="8243887" cy="1314450"/>
          </a:xfrm>
          <a:noFill/>
        </p:spPr>
        <p:txBody>
          <a:bodyPr/>
          <a:lstStyle/>
          <a:p>
            <a:r>
              <a:rPr lang="ru-RU" sz="8800" b="1" smtClean="0">
                <a:solidFill>
                  <a:srgbClr val="B70996"/>
                </a:solidFill>
                <a:effectLst/>
                <a:latin typeface="Verdana" pitchFamily="34" charset="0"/>
              </a:rPr>
              <a:t>Раунд</a:t>
            </a:r>
            <a:r>
              <a:rPr lang="ru-RU" sz="8800" b="1" smtClean="0">
                <a:solidFill>
                  <a:srgbClr val="FFC000"/>
                </a:solidFill>
                <a:effectLst/>
                <a:latin typeface="Verdana" pitchFamily="34" charset="0"/>
              </a:rPr>
              <a:t/>
            </a:r>
            <a:br>
              <a:rPr lang="ru-RU" sz="8800" b="1" smtClean="0">
                <a:solidFill>
                  <a:srgbClr val="FFC000"/>
                </a:solidFill>
                <a:effectLst/>
                <a:latin typeface="Verdana" pitchFamily="34" charset="0"/>
              </a:rPr>
            </a:br>
            <a:r>
              <a:rPr lang="ru-RU" sz="6000" b="1" smtClean="0">
                <a:solidFill>
                  <a:srgbClr val="009900"/>
                </a:solidFill>
                <a:effectLst/>
                <a:latin typeface="Verdana" pitchFamily="34" charset="0"/>
              </a:rPr>
              <a:t>«Спецзадание»</a:t>
            </a:r>
          </a:p>
        </p:txBody>
      </p:sp>
      <p:sp>
        <p:nvSpPr>
          <p:cNvPr id="55299" name="AutoShape 9"/>
          <p:cNvSpPr>
            <a:spLocks noChangeArrowheads="1"/>
          </p:cNvSpPr>
          <p:nvPr/>
        </p:nvSpPr>
        <p:spPr bwMode="auto">
          <a:xfrm>
            <a:off x="179388" y="20605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AutoShape 9"/>
          <p:cNvSpPr>
            <a:spLocks noChangeArrowheads="1"/>
          </p:cNvSpPr>
          <p:nvPr/>
        </p:nvSpPr>
        <p:spPr bwMode="auto">
          <a:xfrm>
            <a:off x="6227763" y="7651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AutoShape 9"/>
          <p:cNvSpPr>
            <a:spLocks noChangeArrowheads="1"/>
          </p:cNvSpPr>
          <p:nvPr/>
        </p:nvSpPr>
        <p:spPr bwMode="auto">
          <a:xfrm>
            <a:off x="7451725" y="20605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AutoShape 9"/>
          <p:cNvSpPr>
            <a:spLocks noChangeArrowheads="1"/>
          </p:cNvSpPr>
          <p:nvPr/>
        </p:nvSpPr>
        <p:spPr bwMode="auto">
          <a:xfrm>
            <a:off x="4284663" y="26035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AutoShape 9"/>
          <p:cNvSpPr>
            <a:spLocks noChangeArrowheads="1"/>
          </p:cNvSpPr>
          <p:nvPr/>
        </p:nvSpPr>
        <p:spPr bwMode="auto">
          <a:xfrm>
            <a:off x="1042988" y="83661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2555875" y="26035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6" name="AutoShape 9"/>
          <p:cNvSpPr>
            <a:spLocks noChangeArrowheads="1"/>
          </p:cNvSpPr>
          <p:nvPr/>
        </p:nvSpPr>
        <p:spPr bwMode="auto">
          <a:xfrm>
            <a:off x="7632700" y="407670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7" name="AutoShape 9"/>
          <p:cNvSpPr>
            <a:spLocks noChangeArrowheads="1"/>
          </p:cNvSpPr>
          <p:nvPr/>
        </p:nvSpPr>
        <p:spPr bwMode="auto">
          <a:xfrm>
            <a:off x="6659563" y="50847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8" name="AutoShape 9"/>
          <p:cNvSpPr>
            <a:spLocks noChangeArrowheads="1"/>
          </p:cNvSpPr>
          <p:nvPr/>
        </p:nvSpPr>
        <p:spPr bwMode="auto">
          <a:xfrm>
            <a:off x="5292725" y="53006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9" name="AutoShape 9"/>
          <p:cNvSpPr>
            <a:spLocks noChangeArrowheads="1"/>
          </p:cNvSpPr>
          <p:nvPr/>
        </p:nvSpPr>
        <p:spPr bwMode="auto">
          <a:xfrm>
            <a:off x="1547813" y="50847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0" name="AutoShape 9"/>
          <p:cNvSpPr>
            <a:spLocks noChangeArrowheads="1"/>
          </p:cNvSpPr>
          <p:nvPr/>
        </p:nvSpPr>
        <p:spPr bwMode="auto">
          <a:xfrm>
            <a:off x="3348038" y="53006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1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2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3600" b="1" smtClean="0">
                <a:solidFill>
                  <a:srgbClr val="0000FF"/>
                </a:solidFill>
                <a:effectLst/>
                <a:latin typeface="Verdana" pitchFamily="34" charset="0"/>
              </a:rPr>
              <a:t>Кто является основателем города Красноярска?</a:t>
            </a:r>
          </a:p>
        </p:txBody>
      </p:sp>
      <p:sp>
        <p:nvSpPr>
          <p:cNvPr id="14" name="Овал 13"/>
          <p:cNvSpPr/>
          <p:nvPr/>
        </p:nvSpPr>
        <p:spPr>
          <a:xfrm>
            <a:off x="3121014" y="421164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17090" y="4314971"/>
            <a:ext cx="1807187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?</a:t>
            </a:r>
          </a:p>
        </p:txBody>
      </p:sp>
      <p:pic>
        <p:nvPicPr>
          <p:cNvPr id="56328" name="Picture 8" descr="1404218732_pamyatnik-surikovu-v-krasnoyarske"/>
          <p:cNvPicPr>
            <a:picLocks noChangeAspect="1" noChangeArrowheads="1"/>
          </p:cNvPicPr>
          <p:nvPr/>
        </p:nvPicPr>
        <p:blipFill>
          <a:blip r:embed="rId4" cstate="print"/>
          <a:srcRect t="1889" b="9448"/>
          <a:stretch>
            <a:fillRect/>
          </a:stretch>
        </p:blipFill>
        <p:spPr bwMode="auto">
          <a:xfrm>
            <a:off x="539750" y="1700213"/>
            <a:ext cx="2130425" cy="2832100"/>
          </a:xfrm>
          <a:prstGeom prst="rect">
            <a:avLst/>
          </a:prstGeom>
          <a:noFill/>
        </p:spPr>
      </p:pic>
      <p:pic>
        <p:nvPicPr>
          <p:cNvPr id="56329" name="Picture 9" descr="7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1484313"/>
            <a:ext cx="2117725" cy="2795587"/>
          </a:xfrm>
          <a:prstGeom prst="rect">
            <a:avLst/>
          </a:prstGeom>
          <a:noFill/>
        </p:spPr>
      </p:pic>
      <p:pic>
        <p:nvPicPr>
          <p:cNvPr id="56330" name="Picture 10" descr="a6beb3fc1c3a75118fec8e7aede354ee_w960_h20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1700213"/>
            <a:ext cx="2503487" cy="2503487"/>
          </a:xfrm>
          <a:prstGeom prst="rect">
            <a:avLst/>
          </a:prstGeom>
          <a:noFill/>
        </p:spPr>
      </p:pic>
      <p:pic>
        <p:nvPicPr>
          <p:cNvPr id="2" name="01 - Фанфа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96336" y="5343725"/>
            <a:ext cx="1071139" cy="1071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45513E-6 L -0.30712 0.37765 " pathEditMode="relative" ptsTypes="AA">
                                      <p:cBhvr>
                                        <p:cTn id="16" dur="2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644900"/>
            <a:ext cx="8243888" cy="1314450"/>
          </a:xfrm>
          <a:noFill/>
        </p:spPr>
        <p:txBody>
          <a:bodyPr/>
          <a:lstStyle/>
          <a:p>
            <a:r>
              <a:rPr lang="ru-RU" sz="8800" b="1" smtClean="0">
                <a:solidFill>
                  <a:srgbClr val="B70996"/>
                </a:solidFill>
                <a:effectLst/>
                <a:latin typeface="Verdana" pitchFamily="34" charset="0"/>
              </a:rPr>
              <a:t>Раунд</a:t>
            </a:r>
            <a:r>
              <a:rPr lang="ru-RU" sz="8800" b="1" smtClean="0">
                <a:solidFill>
                  <a:srgbClr val="FFC000"/>
                </a:solidFill>
                <a:effectLst/>
                <a:latin typeface="Verdana" pitchFamily="34" charset="0"/>
              </a:rPr>
              <a:t/>
            </a:r>
            <a:br>
              <a:rPr lang="ru-RU" sz="8800" b="1" smtClean="0">
                <a:solidFill>
                  <a:srgbClr val="FFC000"/>
                </a:solidFill>
                <a:effectLst/>
                <a:latin typeface="Verdana" pitchFamily="34" charset="0"/>
              </a:rPr>
            </a:br>
            <a:r>
              <a:rPr lang="ru-RU" sz="6000" b="1" smtClean="0">
                <a:solidFill>
                  <a:srgbClr val="009900"/>
                </a:solidFill>
                <a:effectLst/>
                <a:latin typeface="Verdana" pitchFamily="34" charset="0"/>
              </a:rPr>
              <a:t>«ЗВЕЗДНЫЙ ЧАС»</a:t>
            </a:r>
          </a:p>
        </p:txBody>
      </p:sp>
      <p:sp>
        <p:nvSpPr>
          <p:cNvPr id="57347" name="AutoShape 9"/>
          <p:cNvSpPr>
            <a:spLocks noChangeArrowheads="1"/>
          </p:cNvSpPr>
          <p:nvPr/>
        </p:nvSpPr>
        <p:spPr bwMode="auto">
          <a:xfrm>
            <a:off x="179388" y="20605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49" name="AutoShape 9"/>
          <p:cNvSpPr>
            <a:spLocks noChangeArrowheads="1"/>
          </p:cNvSpPr>
          <p:nvPr/>
        </p:nvSpPr>
        <p:spPr bwMode="auto">
          <a:xfrm>
            <a:off x="6227763" y="7651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0" name="AutoShape 9"/>
          <p:cNvSpPr>
            <a:spLocks noChangeArrowheads="1"/>
          </p:cNvSpPr>
          <p:nvPr/>
        </p:nvSpPr>
        <p:spPr bwMode="auto">
          <a:xfrm>
            <a:off x="7451725" y="20605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1" name="AutoShape 9"/>
          <p:cNvSpPr>
            <a:spLocks noChangeArrowheads="1"/>
          </p:cNvSpPr>
          <p:nvPr/>
        </p:nvSpPr>
        <p:spPr bwMode="auto">
          <a:xfrm>
            <a:off x="4284663" y="26035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2" name="AutoShape 9"/>
          <p:cNvSpPr>
            <a:spLocks noChangeArrowheads="1"/>
          </p:cNvSpPr>
          <p:nvPr/>
        </p:nvSpPr>
        <p:spPr bwMode="auto">
          <a:xfrm>
            <a:off x="1042988" y="83661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>
            <a:off x="2555875" y="26035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4" name="AutoShape 9"/>
          <p:cNvSpPr>
            <a:spLocks noChangeArrowheads="1"/>
          </p:cNvSpPr>
          <p:nvPr/>
        </p:nvSpPr>
        <p:spPr bwMode="auto">
          <a:xfrm>
            <a:off x="7632700" y="407670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5" name="AutoShape 9"/>
          <p:cNvSpPr>
            <a:spLocks noChangeArrowheads="1"/>
          </p:cNvSpPr>
          <p:nvPr/>
        </p:nvSpPr>
        <p:spPr bwMode="auto">
          <a:xfrm>
            <a:off x="6659563" y="50847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6" name="AutoShape 9"/>
          <p:cNvSpPr>
            <a:spLocks noChangeArrowheads="1"/>
          </p:cNvSpPr>
          <p:nvPr/>
        </p:nvSpPr>
        <p:spPr bwMode="auto">
          <a:xfrm>
            <a:off x="5292725" y="53006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7" name="AutoShape 9"/>
          <p:cNvSpPr>
            <a:spLocks noChangeArrowheads="1"/>
          </p:cNvSpPr>
          <p:nvPr/>
        </p:nvSpPr>
        <p:spPr bwMode="auto">
          <a:xfrm>
            <a:off x="1547813" y="50847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8" name="AutoShape 9"/>
          <p:cNvSpPr>
            <a:spLocks noChangeArrowheads="1"/>
          </p:cNvSpPr>
          <p:nvPr/>
        </p:nvSpPr>
        <p:spPr bwMode="auto">
          <a:xfrm>
            <a:off x="3348038" y="53006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9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60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068638"/>
            <a:ext cx="8243887" cy="1314450"/>
          </a:xfrm>
          <a:noFill/>
        </p:spPr>
        <p:txBody>
          <a:bodyPr/>
          <a:lstStyle/>
          <a:p>
            <a:r>
              <a:rPr lang="ru-RU" sz="8800" b="1" smtClean="0">
                <a:solidFill>
                  <a:srgbClr val="B70996"/>
                </a:solidFill>
                <a:effectLst/>
                <a:latin typeface="Verdana" pitchFamily="34" charset="0"/>
              </a:rPr>
              <a:t>Раунд</a:t>
            </a:r>
            <a:r>
              <a:rPr lang="ru-RU" sz="8800" b="1" smtClean="0">
                <a:solidFill>
                  <a:srgbClr val="FFC000"/>
                </a:solidFill>
                <a:effectLst/>
                <a:latin typeface="Verdana" pitchFamily="34" charset="0"/>
              </a:rPr>
              <a:t/>
            </a:r>
            <a:br>
              <a:rPr lang="ru-RU" sz="8800" b="1" smtClean="0">
                <a:solidFill>
                  <a:srgbClr val="FFC000"/>
                </a:solidFill>
                <a:effectLst/>
                <a:latin typeface="Verdana" pitchFamily="34" charset="0"/>
              </a:rPr>
            </a:br>
            <a:r>
              <a:rPr lang="ru-RU" sz="6000" b="1" smtClean="0">
                <a:solidFill>
                  <a:srgbClr val="009900"/>
                </a:solidFill>
                <a:effectLst/>
                <a:latin typeface="Verdana" pitchFamily="34" charset="0"/>
              </a:rPr>
              <a:t>«Живой мир»</a:t>
            </a:r>
          </a:p>
        </p:txBody>
      </p:sp>
      <p:sp>
        <p:nvSpPr>
          <p:cNvPr id="14338" name="AutoShape 9"/>
          <p:cNvSpPr>
            <a:spLocks noChangeArrowheads="1"/>
          </p:cNvSpPr>
          <p:nvPr/>
        </p:nvSpPr>
        <p:spPr bwMode="auto">
          <a:xfrm>
            <a:off x="179388" y="20605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9"/>
          <p:cNvSpPr>
            <a:spLocks noChangeArrowheads="1"/>
          </p:cNvSpPr>
          <p:nvPr/>
        </p:nvSpPr>
        <p:spPr bwMode="auto">
          <a:xfrm>
            <a:off x="6227763" y="7651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9"/>
          <p:cNvSpPr>
            <a:spLocks noChangeArrowheads="1"/>
          </p:cNvSpPr>
          <p:nvPr/>
        </p:nvSpPr>
        <p:spPr bwMode="auto">
          <a:xfrm>
            <a:off x="7451725" y="20605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4284663" y="26035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9"/>
          <p:cNvSpPr>
            <a:spLocks noChangeArrowheads="1"/>
          </p:cNvSpPr>
          <p:nvPr/>
        </p:nvSpPr>
        <p:spPr bwMode="auto">
          <a:xfrm>
            <a:off x="1042988" y="83661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9"/>
          <p:cNvSpPr>
            <a:spLocks noChangeArrowheads="1"/>
          </p:cNvSpPr>
          <p:nvPr/>
        </p:nvSpPr>
        <p:spPr bwMode="auto">
          <a:xfrm>
            <a:off x="2555875" y="26035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7632700" y="407670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>
            <a:off x="6659563" y="50847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AutoShape 9"/>
          <p:cNvSpPr>
            <a:spLocks noChangeArrowheads="1"/>
          </p:cNvSpPr>
          <p:nvPr/>
        </p:nvSpPr>
        <p:spPr bwMode="auto">
          <a:xfrm>
            <a:off x="5292725" y="53006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AutoShape 9"/>
          <p:cNvSpPr>
            <a:spLocks noChangeArrowheads="1"/>
          </p:cNvSpPr>
          <p:nvPr/>
        </p:nvSpPr>
        <p:spPr bwMode="auto">
          <a:xfrm>
            <a:off x="1547813" y="50847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AutoShape 9"/>
          <p:cNvSpPr>
            <a:spLocks noChangeArrowheads="1"/>
          </p:cNvSpPr>
          <p:nvPr/>
        </p:nvSpPr>
        <p:spPr bwMode="auto">
          <a:xfrm>
            <a:off x="3348038" y="53006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3600" b="1" smtClean="0">
                <a:solidFill>
                  <a:srgbClr val="0000FF"/>
                </a:solidFill>
                <a:effectLst/>
                <a:latin typeface="Verdana" pitchFamily="34" charset="0"/>
              </a:rPr>
              <a:t>Разгадайте ребус</a:t>
            </a:r>
          </a:p>
        </p:txBody>
      </p:sp>
      <p:sp>
        <p:nvSpPr>
          <p:cNvPr id="58373" name="AutoShape 9"/>
          <p:cNvSpPr>
            <a:spLocks noChangeArrowheads="1"/>
          </p:cNvSpPr>
          <p:nvPr/>
        </p:nvSpPr>
        <p:spPr bwMode="auto">
          <a:xfrm>
            <a:off x="1547813" y="1989138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4" name="AutoShape 9"/>
          <p:cNvSpPr>
            <a:spLocks noChangeArrowheads="1"/>
          </p:cNvSpPr>
          <p:nvPr/>
        </p:nvSpPr>
        <p:spPr bwMode="auto">
          <a:xfrm>
            <a:off x="2051050" y="450850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5" name="AutoShape 9"/>
          <p:cNvSpPr>
            <a:spLocks noChangeArrowheads="1"/>
          </p:cNvSpPr>
          <p:nvPr/>
        </p:nvSpPr>
        <p:spPr bwMode="auto">
          <a:xfrm>
            <a:off x="5795963" y="450850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6" name="AutoShape 9"/>
          <p:cNvSpPr>
            <a:spLocks noChangeArrowheads="1"/>
          </p:cNvSpPr>
          <p:nvPr/>
        </p:nvSpPr>
        <p:spPr bwMode="auto">
          <a:xfrm>
            <a:off x="3851275" y="29241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5940425" y="1989138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189229" cy="5043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116632"/>
            <a:ext cx="8748464" cy="6548850"/>
          </a:xfrm>
          <a:prstGeom prst="rect">
            <a:avLst/>
          </a:prstGeom>
          <a:noFill/>
        </p:spPr>
      </p:pic>
      <p:pic>
        <p:nvPicPr>
          <p:cNvPr id="4" name="01 - Фанфа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8247" y="5555827"/>
            <a:ext cx="1039664" cy="103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388" y="1700213"/>
            <a:ext cx="8713787" cy="2160587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>
                <a:solidFill>
                  <a:srgbClr val="FF0000"/>
                </a:solidFill>
              </a:rPr>
              <a:t>Игра </a:t>
            </a:r>
            <a:br>
              <a:rPr lang="ru-RU" sz="6600" b="1">
                <a:solidFill>
                  <a:srgbClr val="FF0000"/>
                </a:solidFill>
              </a:rPr>
            </a:br>
            <a:r>
              <a:rPr lang="ru-RU" sz="6600" b="1">
                <a:solidFill>
                  <a:srgbClr val="FF0000"/>
                </a:solidFill>
              </a:rPr>
              <a:t>«Звездный час»</a:t>
            </a:r>
            <a:r>
              <a:rPr lang="ru-RU" sz="4800" b="1"/>
              <a:t> 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0" y="342900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827088" y="429260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1763713" y="4941888"/>
            <a:ext cx="1511300" cy="1370012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2843213" y="5229225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3995738" y="5373688"/>
            <a:ext cx="1511300" cy="1370012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5219700" y="5013325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6300788" y="4581525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7235825" y="4221163"/>
            <a:ext cx="1511300" cy="1370012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7632700" y="3141663"/>
            <a:ext cx="1511300" cy="1370012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>
            <a:off x="7632700" y="765175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6659563" y="333375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6011863" y="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4932363" y="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4067175" y="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2916238" y="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1835150" y="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900113" y="26035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0" y="692150"/>
            <a:ext cx="1511300" cy="1370013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  <a:effectLst/>
                <a:latin typeface="Verdana" pitchFamily="34" charset="0"/>
              </a:rPr>
              <a:t>1. Какое животное живет в нашем регионе?</a:t>
            </a:r>
          </a:p>
        </p:txBody>
      </p:sp>
      <p:sp>
        <p:nvSpPr>
          <p:cNvPr id="14" name="Овал 13"/>
          <p:cNvSpPr/>
          <p:nvPr/>
        </p:nvSpPr>
        <p:spPr>
          <a:xfrm>
            <a:off x="3192451" y="4211642"/>
            <a:ext cx="2681204" cy="25717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17090" y="4314971"/>
            <a:ext cx="1807187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?</a:t>
            </a:r>
          </a:p>
        </p:txBody>
      </p:sp>
      <p:pic>
        <p:nvPicPr>
          <p:cNvPr id="15366" name="Picture 10" descr="index"/>
          <p:cNvPicPr>
            <a:picLocks noChangeAspect="1" noChangeArrowheads="1"/>
          </p:cNvPicPr>
          <p:nvPr/>
        </p:nvPicPr>
        <p:blipFill>
          <a:blip r:embed="rId4" cstate="print"/>
          <a:srcRect l="9315" r="17300"/>
          <a:stretch>
            <a:fillRect/>
          </a:stretch>
        </p:blipFill>
        <p:spPr bwMode="auto">
          <a:xfrm>
            <a:off x="250825" y="1844675"/>
            <a:ext cx="2671763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 descr="grizzly"/>
          <p:cNvPicPr>
            <a:picLocks noChangeAspect="1" noChangeArrowheads="1"/>
          </p:cNvPicPr>
          <p:nvPr/>
        </p:nvPicPr>
        <p:blipFill>
          <a:blip r:embed="rId5" cstate="print"/>
          <a:srcRect l="8305" r="2214"/>
          <a:stretch>
            <a:fillRect/>
          </a:stretch>
        </p:blipFill>
        <p:spPr bwMode="auto">
          <a:xfrm>
            <a:off x="3203575" y="1844675"/>
            <a:ext cx="2716213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2" descr="7"/>
          <p:cNvPicPr>
            <a:picLocks noChangeAspect="1" noChangeArrowheads="1"/>
          </p:cNvPicPr>
          <p:nvPr/>
        </p:nvPicPr>
        <p:blipFill>
          <a:blip r:embed="rId6" cstate="print"/>
          <a:srcRect l="4430" r="4060"/>
          <a:stretch>
            <a:fillRect/>
          </a:stretch>
        </p:blipFill>
        <p:spPr bwMode="auto">
          <a:xfrm>
            <a:off x="6227763" y="1844675"/>
            <a:ext cx="2732087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1 - Фанфа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99439" y="57332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65495E-6 L 0.00782 0.37766 " pathEditMode="relative" ptsTypes="AA">
                                      <p:cBhvr>
                                        <p:cTn id="1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2800" b="1" smtClean="0">
                <a:solidFill>
                  <a:srgbClr val="0000FF"/>
                </a:solidFill>
                <a:effectLst/>
                <a:latin typeface="Verdana" pitchFamily="34" charset="0"/>
              </a:rPr>
              <a:t>2. В каком лесу нет листьев?</a:t>
            </a:r>
          </a:p>
        </p:txBody>
      </p:sp>
      <p:sp>
        <p:nvSpPr>
          <p:cNvPr id="17410" name="AutoShape 9"/>
          <p:cNvSpPr>
            <a:spLocks noChangeArrowheads="1"/>
          </p:cNvSpPr>
          <p:nvPr/>
        </p:nvSpPr>
        <p:spPr bwMode="auto">
          <a:xfrm>
            <a:off x="1547813" y="479742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AutoShape 9"/>
          <p:cNvSpPr>
            <a:spLocks noChangeArrowheads="1"/>
          </p:cNvSpPr>
          <p:nvPr/>
        </p:nvSpPr>
        <p:spPr bwMode="auto">
          <a:xfrm>
            <a:off x="3924300" y="44370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AutoShape 9"/>
          <p:cNvSpPr>
            <a:spLocks noChangeArrowheads="1"/>
          </p:cNvSpPr>
          <p:nvPr/>
        </p:nvSpPr>
        <p:spPr bwMode="auto">
          <a:xfrm>
            <a:off x="6227763" y="479742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AutoShape 9"/>
          <p:cNvSpPr>
            <a:spLocks noChangeArrowheads="1"/>
          </p:cNvSpPr>
          <p:nvPr/>
        </p:nvSpPr>
        <p:spPr bwMode="auto">
          <a:xfrm>
            <a:off x="5076825" y="22764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2484438" y="22764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07" name="Picture 11" descr="Hvoinii_le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2205038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AutoShape 9"/>
          <p:cNvSpPr>
            <a:spLocks noChangeArrowheads="1"/>
          </p:cNvSpPr>
          <p:nvPr/>
        </p:nvSpPr>
        <p:spPr bwMode="auto">
          <a:xfrm>
            <a:off x="0" y="105251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7632700" y="11969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0" y="53006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AutoShape 9"/>
          <p:cNvSpPr>
            <a:spLocks noChangeArrowheads="1"/>
          </p:cNvSpPr>
          <p:nvPr/>
        </p:nvSpPr>
        <p:spPr bwMode="auto">
          <a:xfrm>
            <a:off x="7632700" y="53006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01 - Фанфа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38129" y="5589240"/>
            <a:ext cx="938567" cy="938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  <a:effectLst/>
                <a:latin typeface="Verdana" pitchFamily="34" charset="0"/>
              </a:rPr>
              <a:t>3. Какая из перечисленных птиц – перелетная?</a:t>
            </a:r>
          </a:p>
        </p:txBody>
      </p:sp>
      <p:sp>
        <p:nvSpPr>
          <p:cNvPr id="11" name="Овал 10"/>
          <p:cNvSpPr/>
          <p:nvPr/>
        </p:nvSpPr>
        <p:spPr>
          <a:xfrm>
            <a:off x="3339776" y="4463665"/>
            <a:ext cx="2265786" cy="232067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17090" y="4314971"/>
            <a:ext cx="1807187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?</a:t>
            </a:r>
          </a:p>
        </p:txBody>
      </p:sp>
      <p:pic>
        <p:nvPicPr>
          <p:cNvPr id="17414" name="Picture 8" descr="Воробей 2"/>
          <p:cNvPicPr>
            <a:picLocks noChangeAspect="1" noChangeArrowheads="1"/>
          </p:cNvPicPr>
          <p:nvPr/>
        </p:nvPicPr>
        <p:blipFill>
          <a:blip r:embed="rId4" cstate="print"/>
          <a:srcRect l="19370" r="5905"/>
          <a:stretch>
            <a:fillRect/>
          </a:stretch>
        </p:blipFill>
        <p:spPr bwMode="auto">
          <a:xfrm>
            <a:off x="468313" y="1916113"/>
            <a:ext cx="2519362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sizyj-golub11"/>
          <p:cNvPicPr>
            <a:picLocks noChangeAspect="1" noChangeArrowheads="1"/>
          </p:cNvPicPr>
          <p:nvPr/>
        </p:nvPicPr>
        <p:blipFill>
          <a:blip r:embed="rId5" cstate="print"/>
          <a:srcRect b="5197"/>
          <a:stretch>
            <a:fillRect/>
          </a:stretch>
        </p:blipFill>
        <p:spPr bwMode="auto">
          <a:xfrm>
            <a:off x="3419475" y="1844675"/>
            <a:ext cx="24193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index 1"/>
          <p:cNvPicPr>
            <a:picLocks noChangeAspect="1" noChangeArrowheads="1"/>
          </p:cNvPicPr>
          <p:nvPr/>
        </p:nvPicPr>
        <p:blipFill>
          <a:blip r:embed="rId6" cstate="print"/>
          <a:srcRect l="13744" r="9621"/>
          <a:stretch>
            <a:fillRect/>
          </a:stretch>
        </p:blipFill>
        <p:spPr bwMode="auto">
          <a:xfrm>
            <a:off x="6300788" y="1989138"/>
            <a:ext cx="250507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1 - Фанфа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88078" y="5327877"/>
            <a:ext cx="1331640" cy="1331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33488E-6 L -0.33854 0.37765 " pathEditMode="relative" ptsTypes="AA">
                                      <p:cBhvr>
                                        <p:cTn id="16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068638"/>
            <a:ext cx="8243887" cy="1314450"/>
          </a:xfrm>
          <a:noFill/>
        </p:spPr>
        <p:txBody>
          <a:bodyPr/>
          <a:lstStyle/>
          <a:p>
            <a:r>
              <a:rPr lang="ru-RU" sz="8800" b="1" smtClean="0">
                <a:solidFill>
                  <a:srgbClr val="B70996"/>
                </a:solidFill>
                <a:effectLst/>
                <a:latin typeface="Verdana" pitchFamily="34" charset="0"/>
              </a:rPr>
              <a:t>Раунд</a:t>
            </a:r>
            <a:r>
              <a:rPr lang="ru-RU" sz="8800" b="1" smtClean="0">
                <a:solidFill>
                  <a:srgbClr val="FFC000"/>
                </a:solidFill>
                <a:effectLst/>
                <a:latin typeface="Verdana" pitchFamily="34" charset="0"/>
              </a:rPr>
              <a:t/>
            </a:r>
            <a:br>
              <a:rPr lang="ru-RU" sz="8800" b="1" smtClean="0">
                <a:solidFill>
                  <a:srgbClr val="FFC000"/>
                </a:solidFill>
                <a:effectLst/>
                <a:latin typeface="Verdana" pitchFamily="34" charset="0"/>
              </a:rPr>
            </a:br>
            <a:r>
              <a:rPr lang="ru-RU" sz="6000" b="1" smtClean="0">
                <a:solidFill>
                  <a:srgbClr val="009900"/>
                </a:solidFill>
                <a:effectLst/>
                <a:latin typeface="Verdana" pitchFamily="34" charset="0"/>
              </a:rPr>
              <a:t>«Увлечения»</a:t>
            </a:r>
          </a:p>
        </p:txBody>
      </p:sp>
      <p:sp>
        <p:nvSpPr>
          <p:cNvPr id="19458" name="AutoShape 9"/>
          <p:cNvSpPr>
            <a:spLocks noChangeArrowheads="1"/>
          </p:cNvSpPr>
          <p:nvPr/>
        </p:nvSpPr>
        <p:spPr bwMode="auto">
          <a:xfrm>
            <a:off x="179388" y="20605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AutoShape 9"/>
          <p:cNvSpPr>
            <a:spLocks noChangeArrowheads="1"/>
          </p:cNvSpPr>
          <p:nvPr/>
        </p:nvSpPr>
        <p:spPr bwMode="auto">
          <a:xfrm>
            <a:off x="6227763" y="7651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AutoShape 9"/>
          <p:cNvSpPr>
            <a:spLocks noChangeArrowheads="1"/>
          </p:cNvSpPr>
          <p:nvPr/>
        </p:nvSpPr>
        <p:spPr bwMode="auto">
          <a:xfrm>
            <a:off x="7451725" y="2060575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4284663" y="26035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AutoShape 9"/>
          <p:cNvSpPr>
            <a:spLocks noChangeArrowheads="1"/>
          </p:cNvSpPr>
          <p:nvPr/>
        </p:nvSpPr>
        <p:spPr bwMode="auto">
          <a:xfrm>
            <a:off x="1042988" y="83661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AutoShape 9"/>
          <p:cNvSpPr>
            <a:spLocks noChangeArrowheads="1"/>
          </p:cNvSpPr>
          <p:nvPr/>
        </p:nvSpPr>
        <p:spPr bwMode="auto">
          <a:xfrm>
            <a:off x="2555875" y="26035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7632700" y="4076700"/>
            <a:ext cx="1511300" cy="1370013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9 h 1370012"/>
              <a:gd name="T6" fmla="*/ 1222668 w 1511300"/>
              <a:gd name="T7" fmla="*/ 1370009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AutoShape 9"/>
          <p:cNvSpPr>
            <a:spLocks noChangeArrowheads="1"/>
          </p:cNvSpPr>
          <p:nvPr/>
        </p:nvSpPr>
        <p:spPr bwMode="auto">
          <a:xfrm>
            <a:off x="6659563" y="50847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AutoShape 9"/>
          <p:cNvSpPr>
            <a:spLocks noChangeArrowheads="1"/>
          </p:cNvSpPr>
          <p:nvPr/>
        </p:nvSpPr>
        <p:spPr bwMode="auto">
          <a:xfrm>
            <a:off x="5292725" y="53006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AutoShape 9"/>
          <p:cNvSpPr>
            <a:spLocks noChangeArrowheads="1"/>
          </p:cNvSpPr>
          <p:nvPr/>
        </p:nvSpPr>
        <p:spPr bwMode="auto">
          <a:xfrm>
            <a:off x="1547813" y="50847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9"/>
          <p:cNvSpPr>
            <a:spLocks noChangeArrowheads="1"/>
          </p:cNvSpPr>
          <p:nvPr/>
        </p:nvSpPr>
        <p:spPr bwMode="auto">
          <a:xfrm>
            <a:off x="3348038" y="53006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AutoShape 9"/>
          <p:cNvSpPr>
            <a:spLocks noChangeArrowheads="1"/>
          </p:cNvSpPr>
          <p:nvPr/>
        </p:nvSpPr>
        <p:spPr bwMode="auto">
          <a:xfrm>
            <a:off x="179388" y="4005263"/>
            <a:ext cx="1511300" cy="1370012"/>
          </a:xfrm>
          <a:custGeom>
            <a:avLst/>
            <a:gdLst>
              <a:gd name="T0" fmla="*/ 755650 w 1511300"/>
              <a:gd name="T1" fmla="*/ 0 h 1370012"/>
              <a:gd name="T2" fmla="*/ 2 w 1511300"/>
              <a:gd name="T3" fmla="*/ 523297 h 1370012"/>
              <a:gd name="T4" fmla="*/ 288632 w 1511300"/>
              <a:gd name="T5" fmla="*/ 1370007 h 1370012"/>
              <a:gd name="T6" fmla="*/ 1222668 w 1511300"/>
              <a:gd name="T7" fmla="*/ 1370007 h 1370012"/>
              <a:gd name="T8" fmla="*/ 1511298 w 1511300"/>
              <a:gd name="T9" fmla="*/ 523297 h 1370012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67022 w 1511300"/>
              <a:gd name="T16" fmla="*/ 523300 h 1370012"/>
              <a:gd name="T17" fmla="*/ 1044278 w 1511300"/>
              <a:gd name="T18" fmla="*/ 1046589 h 13700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1300" h="1370012">
                <a:moveTo>
                  <a:pt x="2" y="523297"/>
                </a:moveTo>
                <a:lnTo>
                  <a:pt x="577268" y="523300"/>
                </a:lnTo>
                <a:lnTo>
                  <a:pt x="755650" y="0"/>
                </a:lnTo>
                <a:lnTo>
                  <a:pt x="934032" y="523300"/>
                </a:lnTo>
                <a:lnTo>
                  <a:pt x="1511298" y="523297"/>
                </a:lnTo>
                <a:lnTo>
                  <a:pt x="1044278" y="846710"/>
                </a:lnTo>
                <a:lnTo>
                  <a:pt x="1222668" y="1370007"/>
                </a:lnTo>
                <a:lnTo>
                  <a:pt x="755650" y="1046589"/>
                </a:lnTo>
                <a:lnTo>
                  <a:pt x="288632" y="1370007"/>
                </a:lnTo>
                <a:lnTo>
                  <a:pt x="467022" y="84671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  <a:effectLst/>
                <a:latin typeface="Verdana" pitchFamily="34" charset="0"/>
              </a:rPr>
              <a:t>1. Какой вид спорта не является зимним?</a:t>
            </a:r>
          </a:p>
        </p:txBody>
      </p:sp>
      <p:sp>
        <p:nvSpPr>
          <p:cNvPr id="11" name="Овал 10"/>
          <p:cNvSpPr/>
          <p:nvPr/>
        </p:nvSpPr>
        <p:spPr>
          <a:xfrm>
            <a:off x="3698551" y="4619240"/>
            <a:ext cx="2265786" cy="232067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04427" y="4314971"/>
            <a:ext cx="1807188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?</a:t>
            </a:r>
          </a:p>
        </p:txBody>
      </p:sp>
      <p:pic>
        <p:nvPicPr>
          <p:cNvPr id="46089" name="Picture 12" descr="4128644-1924-hockey-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916113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3" descr="6061022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989138"/>
            <a:ext cx="21685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14" descr="4061462-winter-sport-icon-downhill-ski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2060575"/>
            <a:ext cx="20828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1 - Фанфа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96336" y="5560281"/>
            <a:ext cx="1090464" cy="1090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50416E-6 L 0.02361 0.37767 " pathEditMode="relative" ptsTypes="AA">
                                      <p:cBhvr>
                                        <p:cTn id="16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  <a:effectLst/>
                <a:latin typeface="Verdana" pitchFamily="34" charset="0"/>
              </a:rPr>
              <a:t>2. Что нужно из перечисленных предметов для игры в хоккей?</a:t>
            </a:r>
          </a:p>
        </p:txBody>
      </p:sp>
      <p:sp>
        <p:nvSpPr>
          <p:cNvPr id="11" name="Овал 10"/>
          <p:cNvSpPr/>
          <p:nvPr/>
        </p:nvSpPr>
        <p:spPr>
          <a:xfrm>
            <a:off x="3339776" y="4463665"/>
            <a:ext cx="2265786" cy="232067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17090" y="4314971"/>
            <a:ext cx="1807187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?</a:t>
            </a:r>
          </a:p>
        </p:txBody>
      </p:sp>
      <p:pic>
        <p:nvPicPr>
          <p:cNvPr id="47113" name="Picture 12" descr="index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060575"/>
            <a:ext cx="25908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3" descr="tennisracket_Wilson_Cirrus_One_BLX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989138"/>
            <a:ext cx="2341562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4" descr="index3"/>
          <p:cNvPicPr>
            <a:picLocks noChangeAspect="1" noChangeArrowheads="1"/>
          </p:cNvPicPr>
          <p:nvPr/>
        </p:nvPicPr>
        <p:blipFill>
          <a:blip r:embed="rId6" cstate="print"/>
          <a:srcRect l="32629"/>
          <a:stretch>
            <a:fillRect/>
          </a:stretch>
        </p:blipFill>
        <p:spPr bwMode="auto">
          <a:xfrm>
            <a:off x="6516688" y="2060575"/>
            <a:ext cx="221615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1 - Фанфа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55485" y="5753113"/>
            <a:ext cx="897632" cy="897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73543E-7 L -0.34635 0.36725 " pathEditMode="relative" ptsTypes="AA">
                                      <p:cBhvr>
                                        <p:cTn id="16" dur="2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3200" b="1" smtClean="0">
                <a:solidFill>
                  <a:srgbClr val="0000FF"/>
                </a:solidFill>
                <a:effectLst/>
                <a:latin typeface="Verdana" pitchFamily="34" charset="0"/>
              </a:rPr>
              <a:t>3. Продолжите пословицу: «Без труда не вытянешь…»?</a:t>
            </a:r>
          </a:p>
        </p:txBody>
      </p:sp>
      <p:sp>
        <p:nvSpPr>
          <p:cNvPr id="11" name="Овал 10"/>
          <p:cNvSpPr/>
          <p:nvPr/>
        </p:nvSpPr>
        <p:spPr>
          <a:xfrm>
            <a:off x="3411214" y="4463665"/>
            <a:ext cx="2265786" cy="232067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617090" y="4314971"/>
            <a:ext cx="1807187" cy="2335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+mn-cs"/>
              </a:rPr>
              <a:t>?</a:t>
            </a:r>
          </a:p>
        </p:txBody>
      </p:sp>
      <p:pic>
        <p:nvPicPr>
          <p:cNvPr id="48136" name="Picture 12" descr="kroliki-v-yamah1"/>
          <p:cNvPicPr>
            <a:picLocks noChangeAspect="1" noChangeArrowheads="1"/>
          </p:cNvPicPr>
          <p:nvPr/>
        </p:nvPicPr>
        <p:blipFill>
          <a:blip r:embed="rId4" cstate="print"/>
          <a:srcRect l="8504" r="18898"/>
          <a:stretch>
            <a:fillRect/>
          </a:stretch>
        </p:blipFill>
        <p:spPr bwMode="auto">
          <a:xfrm>
            <a:off x="539750" y="2205038"/>
            <a:ext cx="229393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3" descr="без-труда-не-вытащишь-и-рыбку-из-пру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205038"/>
            <a:ext cx="2171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14" descr="bez-truda"/>
          <p:cNvPicPr>
            <a:picLocks noChangeAspect="1" noChangeArrowheads="1"/>
          </p:cNvPicPr>
          <p:nvPr/>
        </p:nvPicPr>
        <p:blipFill>
          <a:blip r:embed="rId6" cstate="print"/>
          <a:srcRect b="14316"/>
          <a:stretch>
            <a:fillRect/>
          </a:stretch>
        </p:blipFill>
        <p:spPr bwMode="auto">
          <a:xfrm>
            <a:off x="6084888" y="2205038"/>
            <a:ext cx="224155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1 - Фанфар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22382" y="5642633"/>
            <a:ext cx="100811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6938E-6 L -0.29132 0.33556 " pathEditMode="relative" ptsTypes="AA">
                                      <p:cBhvr>
                                        <p:cTn id="16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133</Words>
  <Application>Microsoft Office PowerPoint</Application>
  <PresentationFormat>Экран (4:3)</PresentationFormat>
  <Paragraphs>29</Paragraphs>
  <Slides>22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Georgia</vt:lpstr>
      <vt:lpstr>Verdana</vt:lpstr>
      <vt:lpstr>Шары</vt:lpstr>
      <vt:lpstr>Игра  «Звездный час» </vt:lpstr>
      <vt:lpstr>Раунд «Живой мир»</vt:lpstr>
      <vt:lpstr>1. Какое животное живет в нашем регионе?</vt:lpstr>
      <vt:lpstr>2. В каком лесу нет листьев?</vt:lpstr>
      <vt:lpstr>3. Какая из перечисленных птиц – перелетная?</vt:lpstr>
      <vt:lpstr>Раунд «Увлечения»</vt:lpstr>
      <vt:lpstr>1. Какой вид спорта не является зимним?</vt:lpstr>
      <vt:lpstr>2. Что нужно из перечисленных предметов для игры в хоккей?</vt:lpstr>
      <vt:lpstr>3. Продолжите пословицу: «Без труда не вытянешь…»?</vt:lpstr>
      <vt:lpstr>Раунд «Культпоход»</vt:lpstr>
      <vt:lpstr>1. Кто в «Сказке о царе Салтане» жил в хрустальном доме ?</vt:lpstr>
      <vt:lpstr>2. Как называется Красноярский зоопарк ?</vt:lpstr>
      <vt:lpstr>Раунд «Большая карта»</vt:lpstr>
      <vt:lpstr>1. Как называется регион, в котором мы живем?</vt:lpstr>
      <vt:lpstr>2. Какая река течет в нашем городе?</vt:lpstr>
      <vt:lpstr>3. Кто изображен на гербе города Красноярска?</vt:lpstr>
      <vt:lpstr>Раунд «Спецзадание»</vt:lpstr>
      <vt:lpstr>Кто является основателем города Красноярска?</vt:lpstr>
      <vt:lpstr>Раунд «ЗВЕЗДНЫЙ ЧАС»</vt:lpstr>
      <vt:lpstr>Разгадайте ребус</vt:lpstr>
      <vt:lpstr>Презентация PowerPoint</vt:lpstr>
      <vt:lpstr>Игра  «Звездный час» </vt:lpstr>
    </vt:vector>
  </TitlesOfParts>
  <Company>Домашний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«Звездный час»</dc:title>
  <dc:creator>Дарима</dc:creator>
  <cp:lastModifiedBy>Пользователь Windows</cp:lastModifiedBy>
  <cp:revision>63</cp:revision>
  <dcterms:created xsi:type="dcterms:W3CDTF">2006-12-06T13:31:27Z</dcterms:created>
  <dcterms:modified xsi:type="dcterms:W3CDTF">2020-01-09T01:29:30Z</dcterms:modified>
</cp:coreProperties>
</file>